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1" r:id="rId1"/>
  </p:sldMasterIdLst>
  <p:notesMasterIdLst>
    <p:notesMasterId r:id="rId15"/>
  </p:notesMasterIdLst>
  <p:handoutMasterIdLst>
    <p:handoutMasterId r:id="rId16"/>
  </p:handoutMasterIdLst>
  <p:sldIdLst>
    <p:sldId id="275" r:id="rId2"/>
    <p:sldId id="257" r:id="rId3"/>
    <p:sldId id="289" r:id="rId4"/>
    <p:sldId id="290" r:id="rId5"/>
    <p:sldId id="295" r:id="rId6"/>
    <p:sldId id="294" r:id="rId7"/>
    <p:sldId id="293" r:id="rId8"/>
    <p:sldId id="297" r:id="rId9"/>
    <p:sldId id="298" r:id="rId10"/>
    <p:sldId id="299" r:id="rId11"/>
    <p:sldId id="296" r:id="rId12"/>
    <p:sldId id="300" r:id="rId13"/>
    <p:sldId id="301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500"/>
    <a:srgbClr val="0EAE9F"/>
    <a:srgbClr val="13B09B"/>
    <a:srgbClr val="0290F8"/>
    <a:srgbClr val="FE59D0"/>
    <a:srgbClr val="F55455"/>
    <a:srgbClr val="FF9732"/>
    <a:srgbClr val="02B64E"/>
    <a:srgbClr val="1BCFE9"/>
    <a:srgbClr val="FFB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3"/>
  </p:normalViewPr>
  <p:slideViewPr>
    <p:cSldViewPr snapToGrid="0" snapToObjects="1">
      <p:cViewPr varScale="1">
        <p:scale>
          <a:sx n="116" d="100"/>
          <a:sy n="116" d="100"/>
        </p:scale>
        <p:origin x="146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40048-1E4D-CD41-AC49-0750EB72586B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592D1-055B-824F-99E1-F69F9F11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148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mp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484CF-5098-F24E-8881-583515D5C406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67714-547E-8A4E-AE1C-9E3378A83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7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241" y="2203290"/>
            <a:ext cx="8787652" cy="24685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754" y="2300865"/>
            <a:ext cx="58158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ubtitle 1">
            <a:extLst>
              <a:ext uri="{FF2B5EF4-FFF2-40B4-BE49-F238E27FC236}">
                <a16:creationId xmlns="" xmlns:a16="http://schemas.microsoft.com/office/drawing/2014/main" id="{227F28FB-346D-45F5-A52C-A1B7DBC13191}"/>
              </a:ext>
            </a:extLst>
          </p:cNvPr>
          <p:cNvSpPr txBox="1">
            <a:spLocks/>
          </p:cNvSpPr>
          <p:nvPr userDrawn="1"/>
        </p:nvSpPr>
        <p:spPr>
          <a:xfrm>
            <a:off x="4808377" y="357846"/>
            <a:ext cx="4161516" cy="509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ru-RU" sz="3200" b="1" dirty="0" smtClean="0"/>
              <a:t>УРОКИ ПО </a:t>
            </a:r>
            <a:r>
              <a:rPr lang="en-US" sz="3200" b="1" dirty="0" smtClean="0"/>
              <a:t>SPIKE PRIME</a:t>
            </a:r>
            <a:endParaRPr lang="en-US" sz="3200" b="1" dirty="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26780A6E-BC42-443E-B6EE-CF18D754C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b="32885"/>
          <a:stretch/>
        </p:blipFill>
        <p:spPr>
          <a:xfrm>
            <a:off x="179837" y="1052244"/>
            <a:ext cx="1668346" cy="1119706"/>
          </a:xfrm>
          <a:prstGeom prst="rect">
            <a:avLst/>
          </a:prstGeom>
        </p:spPr>
      </p:pic>
      <p:pic>
        <p:nvPicPr>
          <p:cNvPr id="12" name="Picture 11" descr="A picture containing sitting, game, remote, video&#10;&#10;Description automatically generated">
            <a:extLst>
              <a:ext uri="{FF2B5EF4-FFF2-40B4-BE49-F238E27FC236}">
                <a16:creationId xmlns="" xmlns:a16="http://schemas.microsoft.com/office/drawing/2014/main" id="{19D0660C-C674-40CA-9A39-C1E73533C9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</a:blip>
          <a:srcRect l="24583" t="2888" r="29917" b="4667"/>
          <a:stretch/>
        </p:blipFill>
        <p:spPr>
          <a:xfrm>
            <a:off x="6058605" y="1349909"/>
            <a:ext cx="2672408" cy="407224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4B69029F-0264-491E-B811-65F7DA3CBBB0}"/>
              </a:ext>
            </a:extLst>
          </p:cNvPr>
          <p:cNvGrpSpPr/>
          <p:nvPr userDrawn="1"/>
        </p:nvGrpSpPr>
        <p:grpSpPr>
          <a:xfrm>
            <a:off x="179837" y="5056246"/>
            <a:ext cx="4773538" cy="1188622"/>
            <a:chOff x="131592" y="5034964"/>
            <a:chExt cx="4773538" cy="1188622"/>
          </a:xfrm>
        </p:grpSpPr>
        <p:pic>
          <p:nvPicPr>
            <p:cNvPr id="13" name="Picture 12" descr="A picture containing drawing, window&#10;&#10;Description automatically generated">
              <a:extLst>
                <a:ext uri="{FF2B5EF4-FFF2-40B4-BE49-F238E27FC236}">
                  <a16:creationId xmlns="" xmlns:a16="http://schemas.microsoft.com/office/drawing/2014/main" id="{ABD06244-04F9-463D-A4DB-628C04BB854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1326564" y="5034964"/>
              <a:ext cx="1188622" cy="1188622"/>
            </a:xfrm>
            <a:prstGeom prst="rect">
              <a:avLst/>
            </a:prstGeom>
          </p:spPr>
        </p:pic>
        <p:pic>
          <p:nvPicPr>
            <p:cNvPr id="14" name="Picture 13" descr="A picture containing building, drawing&#10;&#10;Description automatically generated">
              <a:extLst>
                <a:ext uri="{FF2B5EF4-FFF2-40B4-BE49-F238E27FC236}">
                  <a16:creationId xmlns="" xmlns:a16="http://schemas.microsoft.com/office/drawing/2014/main" id="{63D75727-DAE8-4F50-8B40-C2AB0C6A949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131592" y="5034964"/>
              <a:ext cx="1188622" cy="1188622"/>
            </a:xfrm>
            <a:prstGeom prst="rect">
              <a:avLst/>
            </a:prstGeom>
          </p:spPr>
        </p:pic>
        <p:pic>
          <p:nvPicPr>
            <p:cNvPr id="15" name="Picture 14" descr="A picture containing drawing, holding&#10;&#10;Description automatically generated">
              <a:extLst>
                <a:ext uri="{FF2B5EF4-FFF2-40B4-BE49-F238E27FC236}">
                  <a16:creationId xmlns="" xmlns:a16="http://schemas.microsoft.com/office/drawing/2014/main" id="{65AA8D01-3E12-417C-866C-09E77342F6A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3716508" y="5034964"/>
              <a:ext cx="1188622" cy="1188622"/>
            </a:xfrm>
            <a:prstGeom prst="rect">
              <a:avLst/>
            </a:prstGeom>
          </p:spPr>
        </p:pic>
        <p:pic>
          <p:nvPicPr>
            <p:cNvPr id="16" name="Picture 15" descr="A picture containing drawing, building, purple, window&#10;&#10;Description automatically generated">
              <a:extLst>
                <a:ext uri="{FF2B5EF4-FFF2-40B4-BE49-F238E27FC236}">
                  <a16:creationId xmlns="" xmlns:a16="http://schemas.microsoft.com/office/drawing/2014/main" id="{BA4509F5-9711-4A35-B736-E2BAFCB547F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2521536" y="5034964"/>
              <a:ext cx="1188622" cy="11886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62555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1/17/2020)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43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1/17/2020)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7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088" y="1140006"/>
            <a:ext cx="8831580" cy="508260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8409" y="6321349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Copyright © 2020 SPIKE Prime Lessons (primelessons.org) CC-BY-NC-SA.  (Last edit: 1/17/2020)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36372" y="632636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="" xmlns:a16="http://schemas.microsoft.com/office/drawing/2014/main" id="{D59C872A-C57F-4B1F-AFD0-FDF125C3C485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037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2020 SPIKE Prime Lessons (primelessons.org) CC-BY-NC-SA.  (Last edit: 1/17/2020)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9F621E0-AEE7-4799-81EB-EB99ED60C8DF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B40FAB25-E17C-4189-8846-137BC28A1EB3}"/>
              </a:ext>
            </a:extLst>
          </p:cNvPr>
          <p:cNvSpPr txBox="1">
            <a:spLocks/>
          </p:cNvSpPr>
          <p:nvPr userDrawn="1"/>
        </p:nvSpPr>
        <p:spPr>
          <a:xfrm>
            <a:off x="175260" y="292975"/>
            <a:ext cx="8746864" cy="752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269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2200" y="1174924"/>
            <a:ext cx="4185204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52" y="1177439"/>
            <a:ext cx="4226411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="" xmlns:a16="http://schemas.microsoft.com/office/drawing/2014/main" id="{593A4B09-24AC-454E-8A0C-D31EDE12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1/17/2020)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="" xmlns:a16="http://schemas.microsoft.com/office/drawing/2014/main" id="{24EC4D01-901A-4258-A65D-27A4329F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BE3A7F9C-E99E-44C1-89A0-A6ED28ADCEF0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8F86C8F5-3CD8-41C6-A6C4-EF53AE7214CB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="" xmlns:a16="http://schemas.microsoft.com/office/drawing/2014/main" id="{389BF07E-558D-420A-943A-465BCC22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8762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1/17/2020)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4E7E6853-34E8-4052-808F-422B5860D59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="" xmlns:a16="http://schemas.microsoft.com/office/drawing/2014/main" id="{0EFA1566-CE68-450F-950A-CED46009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082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="" xmlns:a16="http://schemas.microsoft.com/office/drawing/2014/main" id="{42632993-FC7F-42E0-9D01-6C58965F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1/17/2020)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="" xmlns:a16="http://schemas.microsoft.com/office/drawing/2014/main" id="{57B8D68D-165F-4007-99ED-9807B7E8C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="" xmlns:a16="http://schemas.microsoft.com/office/drawing/2014/main" id="{72068E05-BA91-41C0-82CA-8F2AD35C67E8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B2971BF8-D77B-4814-931D-48F5EB38C3C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="" xmlns:a16="http://schemas.microsoft.com/office/drawing/2014/main" id="{37D59584-71E8-443A-AF13-6C99AD60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7795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8DE18750-3B08-429F-A276-D977DF7F7295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09B12976-4243-42C3-AD82-864781743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="" xmlns:a16="http://schemas.microsoft.com/office/drawing/2014/main" id="{AB5BF95A-3885-4491-876B-4C99D444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="" xmlns:a16="http://schemas.microsoft.com/office/drawing/2014/main" id="{A625C0E0-87AD-4A9A-8CC2-D51E549C54AC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="" xmlns:a16="http://schemas.microsoft.com/office/drawing/2014/main" id="{957F6DEB-B3FE-4632-A871-23BAA7FEA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1/17/2020)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518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2020 SPIKE Prime Lessons (primelessons.org) CC-BY-NC-SA.  (Last edit: 1/17/2020)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911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SPIKE Prime Lessons (primelessons.org) CC-BY-NC-SA.  (Last edit: 1/17/2020)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694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3289" y="270616"/>
            <a:ext cx="8834991" cy="6975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3289" y="1059264"/>
            <a:ext cx="8834991" cy="4823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143290" y="111873"/>
            <a:ext cx="2926080" cy="108000"/>
          </a:xfrm>
          <a:prstGeom prst="rect">
            <a:avLst/>
          </a:prstGeom>
          <a:solidFill>
            <a:srgbClr val="65D7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52201" y="111873"/>
            <a:ext cx="2926080" cy="108000"/>
          </a:xfrm>
          <a:prstGeom prst="rect">
            <a:avLst/>
          </a:prstGeom>
          <a:solidFill>
            <a:srgbClr val="FFD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097745" y="111873"/>
            <a:ext cx="2926080" cy="108000"/>
          </a:xfrm>
          <a:prstGeom prst="rect">
            <a:avLst/>
          </a:prstGeom>
          <a:solidFill>
            <a:srgbClr val="961BD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>
            <a:extLst>
              <a:ext uri="{FF2B5EF4-FFF2-40B4-BE49-F238E27FC236}">
                <a16:creationId xmlns="" xmlns:a16="http://schemas.microsoft.com/office/drawing/2014/main" id="{9010EC07-0A4A-4C6A-950D-55707B6C7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US"/>
              <a:t>Copyright © 2020 SPIKE Prime Lessons (primelessons.org) CC-BY-NC-SA.  (Last edit: 1/17/2020)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4C4CC031-9FAD-457B-A616-9F45DA2D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BBD74847-7BE4-4E4D-8159-51DF7B93C61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="" xmlns:a16="http://schemas.microsoft.com/office/drawing/2014/main" id="{6AF90A68-628C-4E8F-BCF5-404070DD47EC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911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creativecommons.org/licenses/by-nc-sa/4.0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putty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10.tm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16BC3E9-07DB-4552-A942-72E53C7F1D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 err="1"/>
              <a:t>MicroPython</a:t>
            </a:r>
            <a:r>
              <a:rPr lang="ru-RU" dirty="0"/>
              <a:t> </a:t>
            </a:r>
            <a:r>
              <a:rPr lang="ru-RU" b="1" dirty="0" smtClean="0"/>
              <a:t>на </a:t>
            </a:r>
            <a:br>
              <a:rPr lang="ru-RU" b="1" dirty="0" smtClean="0"/>
            </a:br>
            <a:r>
              <a:rPr lang="en-US" b="1" dirty="0" smtClean="0"/>
              <a:t>spike </a:t>
            </a:r>
            <a:r>
              <a:rPr lang="en-US" b="1" dirty="0"/>
              <a:t>prime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="" xmlns:a16="http://schemas.microsoft.com/office/drawing/2014/main" id="{EE7BEDF8-ED3E-4A00-BBF6-57E1D9081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2041" y="2679192"/>
            <a:ext cx="1207320" cy="1229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xmlns="" id="{211BF9D1-6614-46BD-A5B9-F242E4ED3910}"/>
              </a:ext>
            </a:extLst>
          </p:cNvPr>
          <p:cNvSpPr txBox="1">
            <a:spLocks/>
          </p:cNvSpPr>
          <p:nvPr/>
        </p:nvSpPr>
        <p:spPr>
          <a:xfrm>
            <a:off x="316712" y="3800535"/>
            <a:ext cx="5741894" cy="590321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cap="all" dirty="0">
                <a:solidFill>
                  <a:schemeClr val="accent2"/>
                </a:solidFill>
              </a:rPr>
              <a:t>By </a:t>
            </a:r>
            <a:r>
              <a:rPr lang="en-US" sz="1600" cap="all" dirty="0" err="1">
                <a:solidFill>
                  <a:schemeClr val="accent2"/>
                </a:solidFill>
              </a:rPr>
              <a:t>sanjay</a:t>
            </a:r>
            <a:r>
              <a:rPr lang="en-US" sz="1600" cap="all" dirty="0">
                <a:solidFill>
                  <a:schemeClr val="accent2"/>
                </a:solidFill>
              </a:rPr>
              <a:t> and </a:t>
            </a:r>
            <a:r>
              <a:rPr lang="en-US" sz="1600" cap="all" dirty="0" err="1">
                <a:solidFill>
                  <a:schemeClr val="accent2"/>
                </a:solidFill>
              </a:rPr>
              <a:t>Arvind</a:t>
            </a:r>
            <a:r>
              <a:rPr lang="en-US" sz="1600" cap="all" dirty="0">
                <a:solidFill>
                  <a:schemeClr val="accent2"/>
                </a:solidFill>
              </a:rPr>
              <a:t> </a:t>
            </a:r>
            <a:r>
              <a:rPr lang="en-US" sz="1600" cap="all" dirty="0" err="1">
                <a:solidFill>
                  <a:schemeClr val="accent2"/>
                </a:solidFill>
              </a:rPr>
              <a:t>Seshan</a:t>
            </a:r>
            <a:endParaRPr lang="en-US" sz="1600" cap="all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613C618-BE4E-4AD7-9CD9-0AB9F17BD5D4}"/>
              </a:ext>
            </a:extLst>
          </p:cNvPr>
          <p:cNvSpPr txBox="1"/>
          <p:nvPr/>
        </p:nvSpPr>
        <p:spPr>
          <a:xfrm>
            <a:off x="6058605" y="737053"/>
            <a:ext cx="2911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By the Makers of EV3Lessons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814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D5AD9CC-630F-4BEB-B96C-5074B56D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Другие Модули / Библиотеки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436FA09-3B87-4CBC-99CC-F0343D6A9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Вы </a:t>
            </a:r>
            <a:r>
              <a:rPr lang="ru-RU" dirty="0"/>
              <a:t>можете использовать команду импорта, чтобы загрузить любую из библиотек, Вы находите и затем используете </a:t>
            </a:r>
            <a:r>
              <a:rPr lang="ru-RU" dirty="0" err="1"/>
              <a:t>автозавершение</a:t>
            </a:r>
            <a:r>
              <a:rPr lang="ru-RU" dirty="0"/>
              <a:t> или </a:t>
            </a:r>
            <a:r>
              <a:rPr lang="en-US" dirty="0"/>
              <a:t>help</a:t>
            </a:r>
            <a:r>
              <a:rPr lang="en-US" dirty="0" smtClean="0"/>
              <a:t>()</a:t>
            </a:r>
            <a:r>
              <a:rPr lang="ru-RU" dirty="0" smtClean="0"/>
              <a:t>, </a:t>
            </a:r>
            <a:r>
              <a:rPr lang="ru-RU" dirty="0"/>
              <a:t>чтобы </a:t>
            </a:r>
            <a:r>
              <a:rPr lang="ru-RU" dirty="0" smtClean="0"/>
              <a:t>использовать их функции.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2903359-5880-44F0-A906-D844CDA87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2020 SPIKE Prime Lessons (primelessons.org) CC-BY-NC-SA.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744B257-1BF2-4F84-890B-51FFE89B5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10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CBF21260-126F-4DB0-9A60-1A9A0C80F6F4}"/>
              </a:ext>
            </a:extLst>
          </p:cNvPr>
          <p:cNvSpPr/>
          <p:nvPr/>
        </p:nvSpPr>
        <p:spPr>
          <a:xfrm>
            <a:off x="1453448" y="2267712"/>
            <a:ext cx="6190488" cy="302666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import random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help(random)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object &lt;module 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urandom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'&gt; is of type module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__name__ --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urandom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getrandbits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-- &lt;function&gt;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seed -- &lt;function&gt;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randrange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-- &lt;function&gt;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randint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-- &lt;function&gt;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choice -- &lt;function&gt;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random -- &lt;function&gt;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uniform -- &lt;function&gt;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random.random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0.711182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random.random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0.408947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32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8C6709-0960-4067-9B38-0D1FEBDD3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/>
          <a:lstStyle/>
          <a:p>
            <a:r>
              <a:rPr lang="ru-RU" b="1" dirty="0" smtClean="0"/>
              <a:t>Задача 1</a:t>
            </a:r>
            <a:r>
              <a:rPr lang="en-US" b="1" dirty="0" smtClean="0"/>
              <a:t>: </a:t>
            </a:r>
            <a:r>
              <a:rPr lang="en-US" b="1" dirty="0"/>
              <a:t>HELLO WORLD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="" xmlns:a16="http://schemas.microsoft.com/office/drawing/2014/main" id="{1376D13E-4974-45A8-B4C5-4DDFDDD06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Напечатайте </a:t>
            </a:r>
            <a:r>
              <a:rPr lang="en-US" dirty="0" smtClean="0"/>
              <a:t>“Hello </a:t>
            </a:r>
            <a:r>
              <a:rPr lang="en-US" dirty="0"/>
              <a:t>World” </a:t>
            </a:r>
            <a:r>
              <a:rPr lang="ru-RU" dirty="0" smtClean="0"/>
              <a:t>на экране Вашего </a:t>
            </a:r>
            <a:r>
              <a:rPr lang="ru-RU" dirty="0" err="1" smtClean="0"/>
              <a:t>Хаба</a:t>
            </a:r>
            <a:r>
              <a:rPr lang="ru-RU" dirty="0" smtClean="0"/>
              <a:t>.</a:t>
            </a:r>
            <a:endParaRPr lang="en-US" dirty="0"/>
          </a:p>
          <a:p>
            <a:r>
              <a:rPr lang="ru-RU" dirty="0" smtClean="0"/>
              <a:t>Ключевые шаги:</a:t>
            </a:r>
            <a:endParaRPr lang="en-US" dirty="0"/>
          </a:p>
          <a:p>
            <a:pPr marL="666900" lvl="1" indent="-342900">
              <a:buFont typeface="+mj-lt"/>
              <a:buAutoNum type="arabicPeriod"/>
            </a:pPr>
            <a:r>
              <a:rPr lang="ru-RU" dirty="0"/>
              <a:t>Импортируйте модуль </a:t>
            </a:r>
            <a:r>
              <a:rPr lang="ru-RU" dirty="0" err="1" smtClean="0"/>
              <a:t>хаба</a:t>
            </a:r>
            <a:r>
              <a:rPr lang="ru-RU" dirty="0" smtClean="0"/>
              <a:t>.</a:t>
            </a:r>
            <a:endParaRPr lang="en-US" dirty="0"/>
          </a:p>
          <a:p>
            <a:pPr marL="666900" lvl="1" indent="-342900">
              <a:buFont typeface="+mj-lt"/>
              <a:buAutoNum type="arabicPeriod"/>
            </a:pPr>
            <a:r>
              <a:rPr lang="ru-RU" dirty="0" smtClean="0"/>
              <a:t>Исследуйте </a:t>
            </a:r>
            <a:r>
              <a:rPr lang="ru-RU" dirty="0"/>
              <a:t>компоненты </a:t>
            </a:r>
            <a:r>
              <a:rPr lang="ru-RU" dirty="0" err="1" smtClean="0"/>
              <a:t>хаба</a:t>
            </a:r>
            <a:r>
              <a:rPr lang="ru-RU" dirty="0" smtClean="0"/>
              <a:t>, </a:t>
            </a:r>
            <a:r>
              <a:rPr lang="ru-RU" dirty="0"/>
              <a:t>чтобы найти тот, который управляет </a:t>
            </a:r>
            <a:r>
              <a:rPr lang="ru-RU" dirty="0" smtClean="0"/>
              <a:t>Световой </a:t>
            </a:r>
            <a:r>
              <a:rPr lang="ru-RU" dirty="0"/>
              <a:t>Матрицей </a:t>
            </a:r>
            <a:r>
              <a:rPr lang="ru-RU" dirty="0" smtClean="0"/>
              <a:t>(используйте «</a:t>
            </a:r>
            <a:r>
              <a:rPr lang="en-US" dirty="0" smtClean="0"/>
              <a:t>display</a:t>
            </a:r>
            <a:r>
              <a:rPr lang="ru-RU" dirty="0" smtClean="0"/>
              <a:t>»).</a:t>
            </a:r>
            <a:endParaRPr lang="en-US" dirty="0"/>
          </a:p>
          <a:p>
            <a:pPr marL="666900" lvl="1" indent="-342900">
              <a:buFont typeface="+mj-lt"/>
              <a:buAutoNum type="arabicPeriod"/>
            </a:pPr>
            <a:r>
              <a:rPr lang="ru-RU" dirty="0" smtClean="0"/>
              <a:t>Далее, </a:t>
            </a:r>
            <a:r>
              <a:rPr lang="ru-RU" dirty="0"/>
              <a:t>ищите метод, который «показывает» что-то на </a:t>
            </a:r>
            <a:r>
              <a:rPr lang="ru-RU" dirty="0" smtClean="0"/>
              <a:t>дисплее (</a:t>
            </a:r>
            <a:r>
              <a:rPr lang="ru-RU" dirty="0"/>
              <a:t>используйте </a:t>
            </a:r>
            <a:r>
              <a:rPr lang="ru-RU" dirty="0" smtClean="0"/>
              <a:t>«</a:t>
            </a:r>
            <a:r>
              <a:rPr lang="en-US" dirty="0"/>
              <a:t>shows</a:t>
            </a:r>
            <a:r>
              <a:rPr lang="ru-RU" dirty="0" smtClean="0"/>
              <a:t>»).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4E3267E-2348-407D-810B-CEFBF19B7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1349"/>
            <a:ext cx="4870585" cy="365125"/>
          </a:xfrm>
        </p:spPr>
        <p:txBody>
          <a:bodyPr/>
          <a:lstStyle/>
          <a:p>
            <a:r>
              <a:rPr lang="en-US" dirty="0"/>
              <a:t>Copyright © 2020 SPIKE Prime Lessons (primelessons.org) </a:t>
            </a:r>
            <a:r>
              <a:rPr lang="en-US" dirty="0" smtClean="0"/>
              <a:t>CC-BY-NC-SA.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AC9519D-A7BF-4908-A147-F1BC5406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326361"/>
            <a:ext cx="770468" cy="365125"/>
          </a:xfrm>
        </p:spPr>
        <p:txBody>
          <a:bodyPr/>
          <a:lstStyle/>
          <a:p>
            <a:fld id="{BBD74847-7BE4-4E4D-8159-51DF7B93C616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652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8C6709-0960-4067-9B38-0D1FEBDD3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625" y="293688"/>
            <a:ext cx="8747125" cy="752475"/>
          </a:xfrm>
        </p:spPr>
        <p:txBody>
          <a:bodyPr/>
          <a:lstStyle/>
          <a:p>
            <a:r>
              <a:rPr lang="ru-RU" b="1" dirty="0" smtClean="0"/>
              <a:t>Решение</a:t>
            </a:r>
            <a:r>
              <a:rPr lang="en-US" b="1" dirty="0" smtClean="0"/>
              <a:t>: </a:t>
            </a:r>
            <a:r>
              <a:rPr lang="en-US" b="1" dirty="0"/>
              <a:t>HELLO WORLD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171D6B20-FB62-4984-BC55-1336DD8EA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575" y="1139825"/>
            <a:ext cx="8831263" cy="5083175"/>
          </a:xfrm>
        </p:spPr>
        <p:txBody>
          <a:bodyPr/>
          <a:lstStyle/>
          <a:p>
            <a:r>
              <a:rPr lang="ru-RU" dirty="0"/>
              <a:t>Напечатайте </a:t>
            </a:r>
            <a:r>
              <a:rPr lang="en-US" dirty="0"/>
              <a:t>“Hello World” </a:t>
            </a:r>
            <a:r>
              <a:rPr lang="ru-RU" dirty="0"/>
              <a:t>на экране Вашего </a:t>
            </a:r>
            <a:r>
              <a:rPr lang="ru-RU" dirty="0" err="1"/>
              <a:t>Хаба</a:t>
            </a:r>
            <a:r>
              <a:rPr lang="ru-RU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4E3267E-2348-407D-810B-CEFBF19B7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1349"/>
            <a:ext cx="4870585" cy="365125"/>
          </a:xfrm>
        </p:spPr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AC9519D-A7BF-4908-A147-F1BC5406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326361"/>
            <a:ext cx="770468" cy="365125"/>
          </a:xfrm>
        </p:spPr>
        <p:txBody>
          <a:bodyPr/>
          <a:lstStyle/>
          <a:p>
            <a:fld id="{BBD74847-7BE4-4E4D-8159-51DF7B93C616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AED1EE24-273C-440F-BB28-6E470BAE9E78}"/>
              </a:ext>
            </a:extLst>
          </p:cNvPr>
          <p:cNvSpPr/>
          <p:nvPr/>
        </p:nvSpPr>
        <p:spPr>
          <a:xfrm>
            <a:off x="1112774" y="2020824"/>
            <a:ext cx="7123176" cy="213969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import hub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hub.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__class__       __name__        __version__     BT_VCP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Image           USB_VCP         battery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ble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bluetooth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button          display         info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led             motion          port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power_off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sound           status          supervision     temperature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hub.display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__class__       callback        clear           pixel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rotation        show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hub.display.show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('Hello World')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7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7983"/>
            <a:ext cx="8245474" cy="1145345"/>
          </a:xfrm>
        </p:spPr>
        <p:txBody>
          <a:bodyPr>
            <a:normAutofit/>
          </a:bodyPr>
          <a:lstStyle/>
          <a:p>
            <a:r>
              <a:rPr lang="en-US" sz="1600" dirty="0"/>
              <a:t>This lesson was created by Sanjay Seshan and Arvind Seshan for SPIKE Prime Lessons</a:t>
            </a:r>
          </a:p>
          <a:p>
            <a:r>
              <a:rPr lang="en-US" sz="1600" dirty="0"/>
              <a:t>More lessons are available at www.primelessons.org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75029" y="5862802"/>
            <a:ext cx="7734052" cy="369332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Creative Commons Attribution-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NonCommercial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ShareAlike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 4.0 International License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5" descr="Creative Commons License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510" y="5253616"/>
            <a:ext cx="1479091" cy="521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6739919-47A8-43E0-85A2-F648492C2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13</a:t>
            </a:fld>
            <a:endParaRPr lang="en-US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91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Цель урока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088" y="1140007"/>
            <a:ext cx="8831580" cy="2409220"/>
          </a:xfrm>
        </p:spPr>
        <p:txBody>
          <a:bodyPr/>
          <a:lstStyle/>
          <a:p>
            <a:r>
              <a:rPr lang="ru-RU" dirty="0" smtClean="0"/>
              <a:t>Узнаем, как использовать </a:t>
            </a:r>
            <a:r>
              <a:rPr lang="ru-RU" dirty="0" err="1"/>
              <a:t>MicroPython</a:t>
            </a:r>
            <a:r>
              <a:rPr lang="ru-RU" dirty="0"/>
              <a:t> на </a:t>
            </a:r>
            <a:r>
              <a:rPr lang="en-US" dirty="0" smtClean="0"/>
              <a:t>SPIKE Prime</a:t>
            </a:r>
            <a:r>
              <a:rPr lang="ru-RU" dirty="0" smtClean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D64AAE4-28AB-4B08-8A92-91AD24C92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2</a:t>
            </a:fld>
            <a:endParaRPr lang="en-US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08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1F54882-B221-4FB7-B19A-6C3024B5E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Шаг 1</a:t>
            </a:r>
            <a:r>
              <a:rPr lang="en-US" b="1" dirty="0" smtClean="0"/>
              <a:t>: </a:t>
            </a:r>
            <a:r>
              <a:rPr lang="ru-RU" b="1" dirty="0" smtClean="0"/>
              <a:t>подключение </a:t>
            </a:r>
            <a:r>
              <a:rPr lang="en-US" b="1" dirty="0" smtClean="0"/>
              <a:t>(Windows</a:t>
            </a:r>
            <a:r>
              <a:rPr lang="en-US" b="1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762F43D-F525-4EE4-B1A3-91FBFC1DD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" y="1247278"/>
            <a:ext cx="4783734" cy="4668890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Установите любой </a:t>
            </a:r>
            <a:r>
              <a:rPr lang="ru-RU" dirty="0" smtClean="0"/>
              <a:t>эмулятор терминала по </a:t>
            </a:r>
            <a:r>
              <a:rPr lang="ru-RU" dirty="0"/>
              <a:t>Вашему </a:t>
            </a:r>
            <a:r>
              <a:rPr lang="ru-RU" dirty="0" smtClean="0"/>
              <a:t>выбору.</a:t>
            </a:r>
          </a:p>
          <a:p>
            <a:r>
              <a:rPr lang="ru-RU" dirty="0" smtClean="0"/>
              <a:t>Пример</a:t>
            </a:r>
            <a:r>
              <a:rPr lang="en-US" dirty="0" smtClean="0"/>
              <a:t>: </a:t>
            </a:r>
            <a:r>
              <a:rPr lang="en-US" dirty="0"/>
              <a:t>PuTTY  </a:t>
            </a:r>
            <a:r>
              <a:rPr lang="es-419" dirty="0">
                <a:hlinkClick r:id="rId2"/>
              </a:rPr>
              <a:t>https://www.putty.org/</a:t>
            </a:r>
            <a:endParaRPr lang="es-419" dirty="0"/>
          </a:p>
          <a:p>
            <a:r>
              <a:rPr lang="ru-RU" dirty="0" smtClean="0"/>
              <a:t>Убедитесь, </a:t>
            </a:r>
            <a:r>
              <a:rPr lang="ru-RU" dirty="0"/>
              <a:t>что </a:t>
            </a:r>
            <a:r>
              <a:rPr lang="ru-RU" dirty="0" smtClean="0"/>
              <a:t>программное </a:t>
            </a:r>
            <a:r>
              <a:rPr lang="ru-RU" dirty="0"/>
              <a:t>обеспечение SPIKE </a:t>
            </a:r>
            <a:r>
              <a:rPr lang="ru-RU" dirty="0" err="1"/>
              <a:t>Prime</a:t>
            </a:r>
            <a:r>
              <a:rPr lang="ru-RU" dirty="0"/>
              <a:t> не </a:t>
            </a:r>
            <a:r>
              <a:rPr lang="ru-RU" dirty="0" smtClean="0"/>
              <a:t>запущено.</a:t>
            </a:r>
          </a:p>
          <a:p>
            <a:r>
              <a:rPr lang="ru-RU" dirty="0" smtClean="0"/>
              <a:t>Присоедините </a:t>
            </a:r>
            <a:r>
              <a:rPr lang="ru-RU" dirty="0" err="1" smtClean="0"/>
              <a:t>Хаб</a:t>
            </a:r>
            <a:r>
              <a:rPr lang="ru-RU" dirty="0" smtClean="0"/>
              <a:t> через </a:t>
            </a:r>
            <a:r>
              <a:rPr lang="ru-RU" dirty="0"/>
              <a:t>USB-порт к Вашему </a:t>
            </a:r>
            <a:r>
              <a:rPr lang="ru-RU" dirty="0" smtClean="0"/>
              <a:t>компьютеру.</a:t>
            </a:r>
            <a:endParaRPr lang="ru-RU" dirty="0"/>
          </a:p>
          <a:p>
            <a:r>
              <a:rPr lang="ru-RU" dirty="0" smtClean="0"/>
              <a:t>Найдите порт:</a:t>
            </a:r>
            <a:endParaRPr lang="en-US" dirty="0"/>
          </a:p>
          <a:p>
            <a:pPr lvl="1"/>
            <a:r>
              <a:rPr lang="ru-RU" dirty="0"/>
              <a:t>На </a:t>
            </a:r>
            <a:r>
              <a:rPr lang="ru-RU" dirty="0" smtClean="0"/>
              <a:t>компьютере посмотрите </a:t>
            </a:r>
            <a:r>
              <a:rPr lang="ru-RU" dirty="0"/>
              <a:t>в своем диспетчере устройств </a:t>
            </a:r>
            <a:r>
              <a:rPr lang="ru-RU" dirty="0" smtClean="0"/>
              <a:t>(Старт</a:t>
            </a:r>
            <a:r>
              <a:rPr lang="en-US" dirty="0" smtClean="0"/>
              <a:t> &gt; </a:t>
            </a:r>
            <a:r>
              <a:rPr lang="ru-RU" dirty="0" smtClean="0"/>
              <a:t>Панель управления</a:t>
            </a:r>
            <a:r>
              <a:rPr lang="en-US" dirty="0" smtClean="0"/>
              <a:t> &gt; </a:t>
            </a:r>
            <a:r>
              <a:rPr lang="ru-RU" dirty="0" smtClean="0"/>
              <a:t>Управление компьютером </a:t>
            </a:r>
            <a:r>
              <a:rPr lang="en-US" dirty="0" smtClean="0"/>
              <a:t>&gt; </a:t>
            </a:r>
            <a:r>
              <a:rPr lang="ru-RU" dirty="0" smtClean="0"/>
              <a:t>Диспетчер устройств</a:t>
            </a:r>
            <a:r>
              <a:rPr lang="en-US" dirty="0" smtClean="0"/>
              <a:t>) </a:t>
            </a:r>
            <a:r>
              <a:rPr lang="ru-RU" dirty="0" smtClean="0"/>
              <a:t>и увидим к какому порты Вы подключены.</a:t>
            </a:r>
          </a:p>
          <a:p>
            <a:pPr lvl="1"/>
            <a:r>
              <a:rPr lang="ru-RU" dirty="0"/>
              <a:t>Если у Вас есть несколько </a:t>
            </a:r>
            <a:r>
              <a:rPr lang="ru-RU" dirty="0" smtClean="0"/>
              <a:t>соединений портов USB, то при повторном подключении можно увидеть к какому именно.</a:t>
            </a:r>
            <a:endParaRPr lang="en-US" dirty="0"/>
          </a:p>
          <a:p>
            <a:r>
              <a:rPr lang="ru-RU" dirty="0" smtClean="0"/>
              <a:t>Подсоединитесь </a:t>
            </a:r>
            <a:r>
              <a:rPr lang="ru-RU" dirty="0"/>
              <a:t>с </a:t>
            </a:r>
            <a:r>
              <a:rPr lang="ru-RU" dirty="0" smtClean="0"/>
              <a:t>нужному портом </a:t>
            </a:r>
            <a:r>
              <a:rPr lang="ru-RU" dirty="0"/>
              <a:t>на </a:t>
            </a:r>
            <a:r>
              <a:rPr lang="ru-RU" dirty="0" smtClean="0"/>
              <a:t>скорости 115</a:t>
            </a:r>
            <a:r>
              <a:rPr lang="ru-RU" dirty="0"/>
              <a:t> </a:t>
            </a:r>
            <a:r>
              <a:rPr lang="ru-RU" dirty="0" smtClean="0"/>
              <a:t>200.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21F0E6D-637D-49EF-9CEB-DCC859990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2020 SPIKE Prime Lessons (primelessons.org) </a:t>
            </a:r>
            <a:r>
              <a:rPr lang="en-US" dirty="0" smtClean="0"/>
              <a:t>CC-BY-NC-SA.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9FC1EA1-9461-4403-98CB-A4D6793DE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3</a:t>
            </a:fld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04D5ED98-107B-4A4B-9954-356ED5B5B37C}"/>
              </a:ext>
            </a:extLst>
          </p:cNvPr>
          <p:cNvGrpSpPr/>
          <p:nvPr/>
        </p:nvGrpSpPr>
        <p:grpSpPr>
          <a:xfrm>
            <a:off x="5582252" y="3393378"/>
            <a:ext cx="2879720" cy="2815868"/>
            <a:chOff x="5925952" y="1168440"/>
            <a:chExt cx="2879720" cy="2815868"/>
          </a:xfrm>
        </p:grpSpPr>
        <p:pic>
          <p:nvPicPr>
            <p:cNvPr id="8" name="Picture 7">
              <a:extLst>
                <a:ext uri="{FF2B5EF4-FFF2-40B4-BE49-F238E27FC236}">
                  <a16:creationId xmlns="" xmlns:a16="http://schemas.microsoft.com/office/drawing/2014/main" id="{64A17126-F576-49AE-A420-B9C8F7843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25952" y="1168440"/>
              <a:ext cx="2879720" cy="2815868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="" xmlns:a16="http://schemas.microsoft.com/office/drawing/2014/main" id="{681DD9CC-8E7E-4BD5-B736-82B0167DA78C}"/>
                </a:ext>
              </a:extLst>
            </p:cNvPr>
            <p:cNvSpPr/>
            <p:nvPr/>
          </p:nvSpPr>
          <p:spPr>
            <a:xfrm>
              <a:off x="6952500" y="1746504"/>
              <a:ext cx="1737360" cy="585216"/>
            </a:xfrm>
            <a:prstGeom prst="rect">
              <a:avLst/>
            </a:pr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="" xmlns:a16="http://schemas.microsoft.com/office/drawing/2014/main" id="{85ACF75E-4A38-4A9C-B4E4-FB23FF0EA8BE}"/>
              </a:ext>
            </a:extLst>
          </p:cNvPr>
          <p:cNvGrpSpPr/>
          <p:nvPr/>
        </p:nvGrpSpPr>
        <p:grpSpPr>
          <a:xfrm>
            <a:off x="5166140" y="1247278"/>
            <a:ext cx="3711944" cy="2028986"/>
            <a:chOff x="5108330" y="4107067"/>
            <a:chExt cx="3711944" cy="2028986"/>
          </a:xfrm>
        </p:grpSpPr>
        <p:pic>
          <p:nvPicPr>
            <p:cNvPr id="21" name="Picture 20" descr="Computer Management">
              <a:extLst>
                <a:ext uri="{FF2B5EF4-FFF2-40B4-BE49-F238E27FC236}">
                  <a16:creationId xmlns="" xmlns:a16="http://schemas.microsoft.com/office/drawing/2014/main" id="{83CA093A-A4D1-487A-B1E7-D5A1DF5ED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08330" y="4107067"/>
              <a:ext cx="3711944" cy="2028986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="" xmlns:a16="http://schemas.microsoft.com/office/drawing/2014/main" id="{8F7B6E10-595E-4A55-AE92-9E7F31F46FE4}"/>
                </a:ext>
              </a:extLst>
            </p:cNvPr>
            <p:cNvSpPr/>
            <p:nvPr/>
          </p:nvSpPr>
          <p:spPr>
            <a:xfrm>
              <a:off x="6330606" y="5393106"/>
              <a:ext cx="1316724" cy="226608"/>
            </a:xfrm>
            <a:prstGeom prst="rect">
              <a:avLst/>
            </a:pr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2" name="Рисунок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47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8218FC7-8B0C-40A7-9986-640F94D3E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Шаг 1</a:t>
            </a:r>
            <a:r>
              <a:rPr lang="en-US" b="1" dirty="0"/>
              <a:t>: </a:t>
            </a:r>
            <a:r>
              <a:rPr lang="ru-RU" b="1" dirty="0" smtClean="0"/>
              <a:t>подключение </a:t>
            </a:r>
            <a:r>
              <a:rPr lang="en-US" b="1" dirty="0" smtClean="0"/>
              <a:t>(</a:t>
            </a:r>
            <a:r>
              <a:rPr lang="en-US" b="1" dirty="0" err="1" smtClean="0"/>
              <a:t>Debian</a:t>
            </a:r>
            <a:r>
              <a:rPr lang="en-US" b="1" dirty="0" smtClean="0"/>
              <a:t> </a:t>
            </a:r>
            <a:r>
              <a:rPr lang="en-US" b="1" dirty="0"/>
              <a:t>GNU/Linux)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0B82E89-6FA8-4499-9D6A-D522E903B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6"/>
            <a:ext cx="5185008" cy="5082601"/>
          </a:xfrm>
        </p:spPr>
        <p:txBody>
          <a:bodyPr>
            <a:normAutofit fontScale="92500"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Откройте терминал </a:t>
            </a:r>
            <a:r>
              <a:rPr lang="en-US" dirty="0" smtClean="0"/>
              <a:t>– </a:t>
            </a:r>
            <a:r>
              <a:rPr lang="ru-RU" dirty="0" smtClean="0"/>
              <a:t>Его можно найти в Приложениях</a:t>
            </a:r>
            <a:r>
              <a:rPr lang="en-US" dirty="0" smtClean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ru-RU" dirty="0" smtClean="0">
                <a:sym typeface="Wingdings" panose="05000000000000000000" pitchFamily="2" charset="2"/>
              </a:rPr>
              <a:t>обычно в Системных инструментах.</a:t>
            </a:r>
            <a:endParaRPr lang="en-US" dirty="0"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Введите следующие команды </a:t>
            </a:r>
            <a:r>
              <a:rPr lang="ru-RU" dirty="0" smtClean="0"/>
              <a:t>(для </a:t>
            </a:r>
            <a:r>
              <a:rPr lang="ru-RU" dirty="0" err="1"/>
              <a:t>Debian</a:t>
            </a:r>
            <a:r>
              <a:rPr lang="ru-RU" dirty="0"/>
              <a:t> и </a:t>
            </a:r>
            <a:r>
              <a:rPr lang="ru-RU" dirty="0" smtClean="0"/>
              <a:t>ему подобных):</a:t>
            </a:r>
            <a:endParaRPr lang="en-US" dirty="0" smtClean="0">
              <a:sym typeface="Wingdings" panose="05000000000000000000" pitchFamily="2" charset="2"/>
            </a:endParaRPr>
          </a:p>
          <a:p>
            <a:pPr marL="666900" lvl="1" indent="-342900">
              <a:buFont typeface="+mj-lt"/>
              <a:buAutoNum type="arabicPeriod"/>
            </a:pP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sudo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apt-get update</a:t>
            </a:r>
          </a:p>
          <a:p>
            <a:pPr marL="666900" lvl="1" indent="-342900">
              <a:buFont typeface="+mj-lt"/>
              <a:buAutoNum type="arabicPeriod"/>
            </a:pP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sudo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apt-get install –y screen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Подключите свой </a:t>
            </a:r>
            <a:r>
              <a:rPr lang="ru-RU" dirty="0" err="1" smtClean="0"/>
              <a:t>Хаб</a:t>
            </a:r>
            <a:r>
              <a:rPr lang="ru-RU" dirty="0" smtClean="0"/>
              <a:t> и введите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sudo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dmesg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. </a:t>
            </a:r>
            <a:r>
              <a:rPr lang="ru-RU" dirty="0"/>
              <a:t>Появится длинный список сообщений </a:t>
            </a:r>
            <a:r>
              <a:rPr lang="ru-RU" dirty="0" smtClean="0"/>
              <a:t>журнала. </a:t>
            </a:r>
            <a:r>
              <a:rPr lang="ru-RU" dirty="0"/>
              <a:t>Последняя строка (или близкая к последней) должна содержать устройство USB ACM и идентификатор, </a:t>
            </a:r>
            <a:r>
              <a:rPr lang="ru-RU" dirty="0" smtClean="0"/>
              <a:t>аналогичный</a:t>
            </a:r>
            <a:r>
              <a:rPr lang="en-US" dirty="0" smtClean="0">
                <a:cs typeface="Courier New" panose="02070309020205020404" pitchFamily="49" charset="0"/>
                <a:sym typeface="Wingdings" panose="05000000000000000000" pitchFamily="2" charset="2"/>
              </a:rPr>
              <a:t> ttyACM0. </a:t>
            </a:r>
            <a:r>
              <a:rPr lang="ru-RU" dirty="0"/>
              <a:t>Если вы не можете найти его, сначала найдите</a:t>
            </a:r>
            <a:r>
              <a:rPr lang="en-US" dirty="0" smtClean="0"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en-US" dirty="0">
                <a:cs typeface="Courier New" panose="02070309020205020404" pitchFamily="49" charset="0"/>
                <a:sym typeface="Wingdings" panose="05000000000000000000" pitchFamily="2" charset="2"/>
              </a:rPr>
              <a:t>LEGO Technic Large Hub.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dirty="0" smtClean="0">
                <a:cs typeface="Courier New" panose="02070309020205020404" pitchFamily="49" charset="0"/>
                <a:sym typeface="Wingdings" panose="05000000000000000000" pitchFamily="2" charset="2"/>
              </a:rPr>
              <a:t>Введите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sudo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screen /dev/ttyACM0 115200</a:t>
            </a:r>
            <a:r>
              <a:rPr lang="en-US" dirty="0">
                <a:cs typeface="Courier New" panose="02070309020205020404" pitchFamily="49" charset="0"/>
                <a:sym typeface="Wingdings" panose="05000000000000000000" pitchFamily="2" charset="2"/>
              </a:rPr>
              <a:t>. </a:t>
            </a:r>
            <a:r>
              <a:rPr lang="ru-RU" dirty="0"/>
              <a:t>Замените </a:t>
            </a:r>
            <a:r>
              <a:rPr lang="en-US" dirty="0" smtClean="0">
                <a:cs typeface="Courier New" panose="02070309020205020404" pitchFamily="49" charset="0"/>
                <a:sym typeface="Wingdings" panose="05000000000000000000" pitchFamily="2" charset="2"/>
              </a:rPr>
              <a:t>ttyACM0 </a:t>
            </a:r>
            <a:r>
              <a:rPr lang="ru-RU" dirty="0"/>
              <a:t>своим идентификатором</a:t>
            </a:r>
            <a:r>
              <a:rPr lang="en-US" dirty="0" smtClean="0">
                <a:cs typeface="Courier New" panose="02070309020205020404" pitchFamily="49" charset="0"/>
                <a:sym typeface="Wingdings" panose="05000000000000000000" pitchFamily="2" charset="2"/>
              </a:rPr>
              <a:t>.</a:t>
            </a:r>
            <a:endParaRPr lang="en-US" dirty="0">
              <a:cs typeface="Courier New" panose="020703090202050204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6E0FDAC-0F8C-48D3-B738-4C07CB04A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229B59B-4169-4300-9C75-8982DDD62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4</a:t>
            </a:fld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="" xmlns:a16="http://schemas.microsoft.com/office/drawing/2014/main" id="{9565C35D-9D03-4D3B-AE65-318B82A45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866" y="2976259"/>
            <a:ext cx="65" cy="3202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42849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419" altLang="es-419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DB1102C3-46E7-4795-8066-CC7CA53ED5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11" t="20666" r="43900" b="33467"/>
          <a:stretch/>
        </p:blipFill>
        <p:spPr>
          <a:xfrm>
            <a:off x="5440199" y="2249424"/>
            <a:ext cx="3537703" cy="235915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9AC6B25F-251B-4306-8D10-69FC1DF44DFC}"/>
              </a:ext>
            </a:extLst>
          </p:cNvPr>
          <p:cNvSpPr/>
          <p:nvPr/>
        </p:nvSpPr>
        <p:spPr>
          <a:xfrm>
            <a:off x="6062472" y="4343538"/>
            <a:ext cx="1953118" cy="226608"/>
          </a:xfrm>
          <a:prstGeom prst="rect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60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6E4DE17-74B2-401F-8E18-DAD6763FC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Шаг 1</a:t>
            </a:r>
            <a:r>
              <a:rPr lang="en-US" b="1" dirty="0"/>
              <a:t>: </a:t>
            </a:r>
            <a:r>
              <a:rPr lang="ru-RU" b="1" dirty="0" smtClean="0"/>
              <a:t>подключение </a:t>
            </a:r>
            <a:r>
              <a:rPr lang="en-US" b="1" dirty="0" smtClean="0"/>
              <a:t>(Mac </a:t>
            </a:r>
            <a:r>
              <a:rPr lang="en-US" b="1" dirty="0" err="1"/>
              <a:t>os</a:t>
            </a:r>
            <a:r>
              <a:rPr lang="en-US" b="1" dirty="0"/>
              <a:t> 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5632C25-6F7C-44CE-90A1-56FCC4097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6"/>
            <a:ext cx="8403696" cy="5082601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/>
              <a:t>Откройте терминал </a:t>
            </a:r>
            <a:r>
              <a:rPr lang="en-US" dirty="0"/>
              <a:t>– </a:t>
            </a:r>
            <a:r>
              <a:rPr lang="ru-RU" dirty="0"/>
              <a:t>Его можно найти в Приложениях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ru-RU" dirty="0">
                <a:sym typeface="Wingdings" panose="05000000000000000000" pitchFamily="2" charset="2"/>
              </a:rPr>
              <a:t>обычно в Системных инструментах.</a:t>
            </a:r>
            <a:endParaRPr lang="en-US" dirty="0"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dirty="0" smtClean="0">
                <a:cs typeface="Courier New" panose="02070309020205020404" pitchFamily="49" charset="0"/>
                <a:sym typeface="Wingdings" panose="05000000000000000000" pitchFamily="2" charset="2"/>
              </a:rPr>
              <a:t>Введите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ls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/dev/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fgrep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usb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fgrep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tty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</a:t>
            </a:r>
            <a:r>
              <a:rPr lang="ru-RU" dirty="0" smtClean="0">
                <a:cs typeface="Courier New" panose="02070309020205020404" pitchFamily="49" charset="0"/>
                <a:sym typeface="Wingdings" panose="05000000000000000000" pitchFamily="2" charset="2"/>
              </a:rPr>
              <a:t>чтобы найти порт </a:t>
            </a:r>
            <a:r>
              <a:rPr lang="ru-RU" dirty="0" err="1" smtClean="0">
                <a:cs typeface="Courier New" panose="02070309020205020404" pitchFamily="49" charset="0"/>
                <a:sym typeface="Wingdings" panose="05000000000000000000" pitchFamily="2" charset="2"/>
              </a:rPr>
              <a:t>Хаба</a:t>
            </a:r>
            <a:r>
              <a:rPr lang="ru-RU" dirty="0" smtClean="0">
                <a:cs typeface="Courier New" panose="02070309020205020404" pitchFamily="49" charset="0"/>
                <a:sym typeface="Wingdings" panose="05000000000000000000" pitchFamily="2" charset="2"/>
              </a:rPr>
              <a:t>.</a:t>
            </a:r>
            <a:endParaRPr lang="en-US" dirty="0"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dirty="0" smtClean="0">
                <a:cs typeface="Courier New" panose="02070309020205020404" pitchFamily="49" charset="0"/>
                <a:sym typeface="Wingdings" panose="05000000000000000000" pitchFamily="2" charset="2"/>
              </a:rPr>
              <a:t>Введите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screen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/dev/tty.usbmode366A398231381 115200</a:t>
            </a:r>
            <a:r>
              <a:rPr lang="en-US" dirty="0">
                <a:cs typeface="Courier New" panose="02070309020205020404" pitchFamily="49" charset="0"/>
                <a:sym typeface="Wingdings" panose="05000000000000000000" pitchFamily="2" charset="2"/>
              </a:rPr>
              <a:t>. </a:t>
            </a:r>
            <a:r>
              <a:rPr lang="ru-RU" dirty="0"/>
              <a:t>Замените </a:t>
            </a:r>
            <a:r>
              <a:rPr lang="ru-RU" dirty="0" err="1"/>
              <a:t>tty</a:t>
            </a:r>
            <a:r>
              <a:rPr lang="ru-RU" dirty="0"/>
              <a:t> ... на вывод первой команды. Если было несколько </a:t>
            </a:r>
            <a:r>
              <a:rPr lang="ru-RU" dirty="0" smtClean="0"/>
              <a:t>выводов, </a:t>
            </a:r>
            <a:r>
              <a:rPr lang="ru-RU" dirty="0"/>
              <a:t>попробуйте все из них, пока не получите правильный.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Ниже приведен пример выполнения команд. Вывод компьютера выполнен зеленым цветом, команды, которые вы </a:t>
            </a:r>
            <a:r>
              <a:rPr lang="ru-RU" dirty="0" smtClean="0"/>
              <a:t>вводите, </a:t>
            </a:r>
            <a:r>
              <a:rPr lang="ru-RU" dirty="0"/>
              <a:t>- черным.</a:t>
            </a:r>
            <a:endParaRPr lang="en-US" dirty="0"/>
          </a:p>
          <a:p>
            <a:pPr marL="324000" lvl="1" indent="0">
              <a:buNone/>
            </a:pPr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ls /dev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fgrep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fgrep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tty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24000" lvl="1" indent="0">
              <a:buNone/>
            </a:pPr>
            <a:r>
              <a:rPr lang="en-US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tty.usbmodem366A39831234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24000" lvl="1" indent="0">
              <a:buNone/>
            </a:pPr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screen /dev/tty.usbmodem366A39831234</a:t>
            </a:r>
          </a:p>
          <a:p>
            <a:pPr marL="0" indent="0">
              <a:buNone/>
            </a:pPr>
            <a:r>
              <a:rPr lang="en-US" dirty="0"/>
              <a:t>         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56B8E5D-1129-4594-9826-8DB18EAF9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00DD3EB-05C9-4F85-B3B4-D7475A3B0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5</a:t>
            </a:fld>
            <a:endParaRPr lang="en-US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079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9E62CC-57BB-42FE-9704-8729B227C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Шаг 2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DDE81FD-77DD-4F68-9938-84ACCC15A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7"/>
            <a:ext cx="4416912" cy="2362146"/>
          </a:xfrm>
        </p:spPr>
        <p:txBody>
          <a:bodyPr/>
          <a:lstStyle/>
          <a:p>
            <a:r>
              <a:rPr lang="ru-RU" dirty="0"/>
              <a:t>Вы можете </a:t>
            </a:r>
            <a:r>
              <a:rPr lang="ru-RU" dirty="0" smtClean="0"/>
              <a:t>увидеть </a:t>
            </a:r>
            <a:r>
              <a:rPr lang="ru-RU" dirty="0"/>
              <a:t>много </a:t>
            </a:r>
            <a:r>
              <a:rPr lang="ru-RU" dirty="0" smtClean="0"/>
              <a:t>разных чисел</a:t>
            </a:r>
            <a:r>
              <a:rPr lang="ru-RU" dirty="0"/>
              <a:t>. Это </a:t>
            </a:r>
            <a:r>
              <a:rPr lang="ru-RU" dirty="0" smtClean="0"/>
              <a:t>информация с датчиков </a:t>
            </a:r>
            <a:r>
              <a:rPr lang="ru-RU" dirty="0"/>
              <a:t>и </a:t>
            </a:r>
            <a:r>
              <a:rPr lang="ru-RU" dirty="0" smtClean="0"/>
              <a:t>от моторов.</a:t>
            </a:r>
          </a:p>
          <a:p>
            <a:r>
              <a:rPr lang="ru-RU" dirty="0" smtClean="0"/>
              <a:t>Нажмите </a:t>
            </a:r>
            <a:r>
              <a:rPr lang="en-US" dirty="0" smtClean="0"/>
              <a:t>Control-C</a:t>
            </a:r>
            <a:r>
              <a:rPr lang="ru-RU" dirty="0" smtClean="0"/>
              <a:t>.</a:t>
            </a:r>
            <a:endParaRPr lang="en-US" dirty="0"/>
          </a:p>
          <a:p>
            <a:r>
              <a:rPr lang="ru-RU" dirty="0"/>
              <a:t>Вы </a:t>
            </a:r>
            <a:r>
              <a:rPr lang="ru-RU" dirty="0" smtClean="0"/>
              <a:t>готовы </a:t>
            </a:r>
            <a:r>
              <a:rPr lang="ru-RU" dirty="0"/>
              <a:t>к </a:t>
            </a:r>
            <a:r>
              <a:rPr lang="ru-RU" dirty="0" smtClean="0"/>
              <a:t>программированию.</a:t>
            </a:r>
            <a:r>
              <a:rPr lang="en-US" dirty="0" smtClean="0"/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D2AAC7E-3882-4FC4-A664-CFE6CA787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6393FA0-7176-41D7-9BA7-CED0E3098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F62CAC12-5DA9-41DB-8FE0-3DCA56603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1809" y="1268046"/>
            <a:ext cx="3599731" cy="22600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A293A20C-61CB-43A2-9B8C-98B81A84B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590" y="4031170"/>
            <a:ext cx="6838950" cy="75247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307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8C6709-0960-4067-9B38-0D1FEBDD3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/>
          <a:lstStyle/>
          <a:p>
            <a:r>
              <a:rPr lang="ru-RU" b="1" dirty="0" smtClean="0"/>
              <a:t>Модули </a:t>
            </a:r>
            <a:r>
              <a:rPr lang="ru-RU" b="1" dirty="0" err="1" smtClean="0"/>
              <a:t>хаба</a:t>
            </a:r>
            <a:endParaRPr lang="en-US" b="1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="" xmlns:a16="http://schemas.microsoft.com/office/drawing/2014/main" id="{726E019F-CE16-4607-A0DC-3B6FA8865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Модуль </a:t>
            </a:r>
            <a:r>
              <a:rPr lang="ru-RU" dirty="0"/>
              <a:t>питона </a:t>
            </a:r>
            <a:r>
              <a:rPr lang="ru-RU" dirty="0" smtClean="0"/>
              <a:t>«</a:t>
            </a:r>
            <a:r>
              <a:rPr lang="ru-RU" dirty="0" err="1" smtClean="0"/>
              <a:t>Хаб</a:t>
            </a:r>
            <a:r>
              <a:rPr lang="ru-RU" dirty="0" smtClean="0"/>
              <a:t>» </a:t>
            </a:r>
            <a:r>
              <a:rPr lang="ru-RU" dirty="0"/>
              <a:t>содержит все ключевые </a:t>
            </a:r>
            <a:r>
              <a:rPr lang="ru-RU" dirty="0" smtClean="0"/>
              <a:t>функции / объекты</a:t>
            </a:r>
            <a:r>
              <a:rPr lang="ru-RU" dirty="0"/>
              <a:t>, которые необходимы, чтобы взаимодействовать с </a:t>
            </a:r>
            <a:r>
              <a:rPr lang="ru-RU" dirty="0" err="1" smtClean="0"/>
              <a:t>Хабом</a:t>
            </a:r>
            <a:r>
              <a:rPr lang="ru-RU" dirty="0" smtClean="0"/>
              <a:t> </a:t>
            </a:r>
            <a:r>
              <a:rPr lang="en-US" dirty="0"/>
              <a:t>SPIKE Prime</a:t>
            </a:r>
            <a:r>
              <a:rPr lang="ru-RU" dirty="0" smtClean="0"/>
              <a:t>.</a:t>
            </a:r>
            <a:endParaRPr lang="en-US" dirty="0"/>
          </a:p>
          <a:p>
            <a:r>
              <a:rPr lang="ru-RU" dirty="0" smtClean="0"/>
              <a:t>Чтобы </a:t>
            </a:r>
            <a:r>
              <a:rPr lang="ru-RU" dirty="0"/>
              <a:t>получить доступ к этому модулю, Вы должны сначала «импортировать» модуль. Напечатайте </a:t>
            </a:r>
            <a:r>
              <a:rPr lang="ru-RU" dirty="0" smtClean="0"/>
              <a:t>«</a:t>
            </a:r>
            <a:r>
              <a:rPr lang="en-US" dirty="0" smtClean="0"/>
              <a:t>import hub</a:t>
            </a:r>
            <a:r>
              <a:rPr lang="ru-RU" dirty="0" smtClean="0"/>
              <a:t>» </a:t>
            </a:r>
            <a:r>
              <a:rPr lang="ru-RU" dirty="0"/>
              <a:t>в </a:t>
            </a:r>
            <a:r>
              <a:rPr lang="ru-RU" dirty="0" smtClean="0"/>
              <a:t>консоли </a:t>
            </a:r>
            <a:r>
              <a:rPr lang="ru-RU" dirty="0" err="1" smtClean="0"/>
              <a:t>MicroPython</a:t>
            </a:r>
            <a:r>
              <a:rPr lang="ru-RU" dirty="0" smtClean="0"/>
              <a:t>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ru-RU" dirty="0" smtClean="0"/>
              <a:t>Как </a:t>
            </a:r>
            <a:r>
              <a:rPr lang="ru-RU" dirty="0"/>
              <a:t>только Вы импортировали </a:t>
            </a:r>
            <a:r>
              <a:rPr lang="ru-RU" dirty="0" err="1" smtClean="0"/>
              <a:t>хаб</a:t>
            </a:r>
            <a:r>
              <a:rPr lang="ru-RU" dirty="0" smtClean="0"/>
              <a:t>, </a:t>
            </a:r>
            <a:r>
              <a:rPr lang="ru-RU" dirty="0"/>
              <a:t>Вы можете исследовать </a:t>
            </a:r>
            <a:r>
              <a:rPr lang="ru-RU" dirty="0" smtClean="0"/>
              <a:t>интерфейсы</a:t>
            </a:r>
            <a:r>
              <a:rPr lang="ru-RU" dirty="0"/>
              <a:t>, </a:t>
            </a:r>
            <a:r>
              <a:rPr lang="ru-RU" dirty="0" smtClean="0"/>
              <a:t>при работе можно использовать </a:t>
            </a:r>
            <a:r>
              <a:rPr lang="ru-RU" dirty="0" err="1" smtClean="0"/>
              <a:t>автозавершение</a:t>
            </a:r>
            <a:r>
              <a:rPr lang="ru-RU" dirty="0" smtClean="0"/>
              <a:t>. </a:t>
            </a:r>
            <a:r>
              <a:rPr lang="ru-RU" dirty="0"/>
              <a:t>Напечатайте </a:t>
            </a:r>
            <a:r>
              <a:rPr lang="ru-RU" dirty="0" smtClean="0"/>
              <a:t>«</a:t>
            </a:r>
            <a:r>
              <a:rPr lang="en-US" dirty="0" smtClean="0"/>
              <a:t>hub</a:t>
            </a:r>
            <a:r>
              <a:rPr lang="ru-RU" dirty="0" smtClean="0"/>
              <a:t>». </a:t>
            </a:r>
            <a:r>
              <a:rPr lang="ru-RU" dirty="0"/>
              <a:t>и затем нажмите кнопку «</a:t>
            </a:r>
            <a:r>
              <a:rPr lang="ru-RU" dirty="0" err="1"/>
              <a:t>Tab</a:t>
            </a:r>
            <a:r>
              <a:rPr lang="ru-RU" dirty="0" smtClean="0"/>
              <a:t>»</a:t>
            </a:r>
            <a:r>
              <a:rPr lang="ru-RU" dirty="0"/>
              <a:t>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4E3267E-2348-407D-810B-CEFBF19B7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1349"/>
            <a:ext cx="4870585" cy="365125"/>
          </a:xfrm>
        </p:spPr>
        <p:txBody>
          <a:bodyPr/>
          <a:lstStyle/>
          <a:p>
            <a:r>
              <a:rPr lang="en-US" dirty="0"/>
              <a:t>Copyright © 2020 SPIKE Prime Lessons (primelessons.org) CC-BY-NC-SA.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AC9519D-A7BF-4908-A147-F1BC5406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326361"/>
            <a:ext cx="770468" cy="365125"/>
          </a:xfrm>
        </p:spPr>
        <p:txBody>
          <a:bodyPr/>
          <a:lstStyle/>
          <a:p>
            <a:fld id="{BBD74847-7BE4-4E4D-8159-51DF7B93C616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D883C7E8-8D09-4195-B4DB-1B1DD97B26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6" b="56681"/>
          <a:stretch/>
        </p:blipFill>
        <p:spPr>
          <a:xfrm>
            <a:off x="1461384" y="2585219"/>
            <a:ext cx="5327883" cy="55094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B9A9911A-0095-4327-9CD7-D82B3F1F7DFB}"/>
              </a:ext>
            </a:extLst>
          </p:cNvPr>
          <p:cNvSpPr/>
          <p:nvPr/>
        </p:nvSpPr>
        <p:spPr>
          <a:xfrm>
            <a:off x="1461384" y="4223180"/>
            <a:ext cx="5751576" cy="156661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hub.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__class__       __name__        __version__     BT_VCP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Image           USB_VCP         battery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ble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bluetooth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button          display         info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led             motion          port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power_off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sound           status          supervision     temperature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52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D5AD9CC-630F-4BEB-B96C-5074B56D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Команда </a:t>
            </a:r>
            <a:r>
              <a:rPr lang="en-US" b="1" dirty="0" smtClean="0"/>
              <a:t>Help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436FA09-3B87-4CBC-99CC-F0343D6A9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Модуль </a:t>
            </a:r>
            <a:r>
              <a:rPr lang="ru-RU" dirty="0" err="1" smtClean="0"/>
              <a:t>MicroPython</a:t>
            </a:r>
            <a:r>
              <a:rPr lang="ru-RU" dirty="0" smtClean="0"/>
              <a:t> содержит инструменты </a:t>
            </a:r>
            <a:r>
              <a:rPr lang="ru-RU" dirty="0"/>
              <a:t>помощи. </a:t>
            </a:r>
            <a:r>
              <a:rPr lang="ru-RU" dirty="0" smtClean="0"/>
              <a:t>Для доступа </a:t>
            </a:r>
            <a:r>
              <a:rPr lang="ru-RU" dirty="0"/>
              <a:t>напечатайте </a:t>
            </a:r>
            <a:r>
              <a:rPr lang="en-US" dirty="0"/>
              <a:t>“help</a:t>
            </a:r>
            <a:r>
              <a:rPr lang="en-US" dirty="0" smtClean="0"/>
              <a:t>()”</a:t>
            </a:r>
            <a:r>
              <a:rPr lang="ru-RU" dirty="0" smtClean="0"/>
              <a:t>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2903359-5880-44F0-A906-D844CDA87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2020 SPIKE Prime Lessons (primelessons.org) CC-BY-NC-SA.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744B257-1BF2-4F84-890B-51FFE89B5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CBF21260-126F-4DB0-9A60-1A9A0C80F6F4}"/>
              </a:ext>
            </a:extLst>
          </p:cNvPr>
          <p:cNvSpPr/>
          <p:nvPr/>
        </p:nvSpPr>
        <p:spPr>
          <a:xfrm>
            <a:off x="1582402" y="1916514"/>
            <a:ext cx="6190488" cy="35295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help()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Welcome to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MicroPython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For online help please visit http://micropython.org/help/.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Quick overview of commands for the board: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hub.info()    -- print some general information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hub.status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  -- print sensor data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Control commands: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CTRL-A        -- on a blank line, enter raw REPL mode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CTRL-B        -- on a blank line, enter normal REPL mode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CTRL-C        -- interrupt a running program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CTRL-D        -- on a blank line, do a soft reset of the board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CTRL-E        -- on a blank line, enter paste mode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For further help on a specific object, type help(obj)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For a list of available modules, type help('modules')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631" y="6355763"/>
            <a:ext cx="2183027" cy="329637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031" y="6508163"/>
            <a:ext cx="2183027" cy="3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99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D5AD9CC-630F-4BEB-B96C-5074B56D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Другие </a:t>
            </a:r>
            <a:r>
              <a:rPr lang="ru-RU" b="1" dirty="0" smtClean="0"/>
              <a:t>Модули / Библиотеки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436FA09-3B87-4CBC-99CC-F0343D6A9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Напечатайте </a:t>
            </a:r>
            <a:r>
              <a:rPr lang="ru-RU" dirty="0" err="1" smtClean="0"/>
              <a:t>комаду</a:t>
            </a:r>
            <a:r>
              <a:rPr lang="ru-RU" dirty="0" smtClean="0"/>
              <a:t>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help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(‘modules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‘)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ru-RU" dirty="0" smtClean="0"/>
              <a:t>Это увидите список </a:t>
            </a:r>
            <a:r>
              <a:rPr lang="ru-RU" dirty="0"/>
              <a:t>модулей, которые доступны на </a:t>
            </a:r>
            <a:r>
              <a:rPr lang="en-US" dirty="0"/>
              <a:t>SPIKE Prime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2903359-5880-44F0-A906-D844CDA87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2020 SPIKE Prime Lessons (primelessons.org) CC-BY-NC-SA.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744B257-1BF2-4F84-890B-51FFE89B5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CBF21260-126F-4DB0-9A60-1A9A0C80F6F4}"/>
              </a:ext>
            </a:extLst>
          </p:cNvPr>
          <p:cNvSpPr/>
          <p:nvPr/>
        </p:nvSpPr>
        <p:spPr>
          <a:xfrm>
            <a:off x="1453448" y="1600200"/>
            <a:ext cx="6190488" cy="264261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help('modules')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__main__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heapq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struct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umachine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onewire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hub               sys 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uos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array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time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urandom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binascii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json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ubinascii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ure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builtins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machine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ucollections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uselect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cmath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math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uctypes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ustruct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collections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micropython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uerrno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utime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errno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uhashlib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utimeq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firmware          random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uheapq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uzlib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re  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uio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zlib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hashlib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select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ujson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Plus any modules on the filesystem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37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Spike Prime Lesson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D500"/>
      </a:accent1>
      <a:accent2>
        <a:srgbClr val="961BDB"/>
      </a:accent2>
      <a:accent3>
        <a:srgbClr val="FF0000"/>
      </a:accent3>
      <a:accent4>
        <a:srgbClr val="65D7FF"/>
      </a:accent4>
      <a:accent5>
        <a:srgbClr val="5B9BD5"/>
      </a:accent5>
      <a:accent6>
        <a:srgbClr val="70AD47"/>
      </a:accent6>
      <a:hlink>
        <a:srgbClr val="961BDB"/>
      </a:hlink>
      <a:folHlink>
        <a:srgbClr val="65D7F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ke Prime Template.potx" id="{C1D969FE-89B1-4BE4-BDFA-C32471023150}" vid="{4149DA99-3325-4DAE-8A1C-4D0296C099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1507</TotalTime>
  <Words>1055</Words>
  <Application>Microsoft Office PowerPoint</Application>
  <PresentationFormat>Экран (4:3)</PresentationFormat>
  <Paragraphs>153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2" baseType="lpstr">
      <vt:lpstr>Arial</vt:lpstr>
      <vt:lpstr>Calibri</vt:lpstr>
      <vt:lpstr>Corbel</vt:lpstr>
      <vt:lpstr>Courier New</vt:lpstr>
      <vt:lpstr>Gill Sans MT</vt:lpstr>
      <vt:lpstr>Helvetica Neue</vt:lpstr>
      <vt:lpstr>Wingdings</vt:lpstr>
      <vt:lpstr>Wingdings 2</vt:lpstr>
      <vt:lpstr>Dividend</vt:lpstr>
      <vt:lpstr>MicroPython на  spike prime</vt:lpstr>
      <vt:lpstr>Цель урока</vt:lpstr>
      <vt:lpstr>Шаг 1: подключение (Windows)</vt:lpstr>
      <vt:lpstr>Шаг 1: подключение (Debian GNU/Linux)</vt:lpstr>
      <vt:lpstr>Шаг 1: подключение (Mac os x)</vt:lpstr>
      <vt:lpstr>Шаг 2</vt:lpstr>
      <vt:lpstr>Модули хаба</vt:lpstr>
      <vt:lpstr>Команда Help</vt:lpstr>
      <vt:lpstr>Другие Модули / Библиотеки</vt:lpstr>
      <vt:lpstr>Другие Модули / Библиотеки</vt:lpstr>
      <vt:lpstr>Задача 1: HELLO WORLD</vt:lpstr>
      <vt:lpstr>Решение: HELLO WORLD</vt:lpstr>
      <vt:lpstr>CREDITS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BEGINNER PROGRAMMING LESSON</dc:title>
  <dc:creator>Srinivasan Seshan</dc:creator>
  <cp:lastModifiedBy>xupypr</cp:lastModifiedBy>
  <cp:revision>150</cp:revision>
  <dcterms:created xsi:type="dcterms:W3CDTF">2016-07-04T02:35:12Z</dcterms:created>
  <dcterms:modified xsi:type="dcterms:W3CDTF">2020-06-15T03:30:06Z</dcterms:modified>
</cp:coreProperties>
</file>

<file path=docProps/thumbnail.jpeg>
</file>